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Nunito"/>
      <p:regular r:id="rId40"/>
      <p:bold r:id="rId41"/>
      <p:italic r:id="rId42"/>
      <p:boldItalic r:id="rId43"/>
    </p:embeddedFont>
    <p:embeddedFont>
      <p:font typeface="Old Standard TT"/>
      <p:regular r:id="rId44"/>
      <p:bold r:id="rId45"/>
      <p: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regular.fntdata"/><Relationship Id="rId20" Type="http://schemas.openxmlformats.org/officeDocument/2006/relationships/slide" Target="slides/slide15.xml"/><Relationship Id="rId42" Type="http://schemas.openxmlformats.org/officeDocument/2006/relationships/font" Target="fonts/Nunito-italic.fntdata"/><Relationship Id="rId41" Type="http://schemas.openxmlformats.org/officeDocument/2006/relationships/font" Target="fonts/Nunito-bold.fntdata"/><Relationship Id="rId22" Type="http://schemas.openxmlformats.org/officeDocument/2006/relationships/slide" Target="slides/slide17.xml"/><Relationship Id="rId44" Type="http://schemas.openxmlformats.org/officeDocument/2006/relationships/font" Target="fonts/OldStandardTT-regular.fntdata"/><Relationship Id="rId21" Type="http://schemas.openxmlformats.org/officeDocument/2006/relationships/slide" Target="slides/slide16.xml"/><Relationship Id="rId43" Type="http://schemas.openxmlformats.org/officeDocument/2006/relationships/font" Target="fonts/Nunito-boldItalic.fntdata"/><Relationship Id="rId24" Type="http://schemas.openxmlformats.org/officeDocument/2006/relationships/slide" Target="slides/slide19.xml"/><Relationship Id="rId46" Type="http://schemas.openxmlformats.org/officeDocument/2006/relationships/font" Target="fonts/OldStandardTT-italic.fntdata"/><Relationship Id="rId23" Type="http://schemas.openxmlformats.org/officeDocument/2006/relationships/slide" Target="slides/slide18.xml"/><Relationship Id="rId45" Type="http://schemas.openxmlformats.org/officeDocument/2006/relationships/font" Target="fonts/OldStandardT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-Sarah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9ff442db9_3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9ff442db9_3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trinh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9ff442db9_3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9ff442db9_3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Poja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9ff442db9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9ff442db9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Pooja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9ff442db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9ff442db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Pooja-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After collecting/scrapping the data and </a:t>
            </a:r>
            <a:r>
              <a:rPr lang="en" sz="1200"/>
              <a:t>Delete or modify incomplete or inaccurate parts of the data.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data is well -structured.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9ff442db9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9ff442db9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Pooja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summary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9ff442db9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9ff442db9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Pooja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9ff442db9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9ff442db9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Pooja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9ff442db9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9ff442db9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Pooja-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correlation</a:t>
            </a:r>
            <a:r>
              <a:rPr lang="en"/>
              <a:t> coefficients between variables.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9ff442db9_3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9ff442db9_3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Pooja-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employer will very likely want a specific number, so another strategy is to give them a number or a range.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</a:t>
            </a:r>
            <a:r>
              <a:rPr i="1" lang="en"/>
              <a:t>difference</a:t>
            </a:r>
            <a:r>
              <a:rPr lang="en"/>
              <a:t> in </a:t>
            </a:r>
            <a:r>
              <a:rPr i="1" lang="en"/>
              <a:t>pay</a:t>
            </a:r>
            <a:r>
              <a:rPr lang="en"/>
              <a:t> is significant, </a:t>
            </a:r>
            <a:r>
              <a:rPr i="1" lang="en"/>
              <a:t>more pay</a:t>
            </a:r>
            <a:r>
              <a:rPr lang="en"/>
              <a:t> does work and sometimes not.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9ff442db9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9ff442db9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Pooja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9ff442db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9ff442db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-sarah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9ff442db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9ff442db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-Sarah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9ff442db9_3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9ff442db9_3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Chanyuan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9ff442db9_3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9ff442db9_3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Chanyuan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9ff442db9_3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9ff442db9_3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Chanyuan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9ff442db9_3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9ff442db9_3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Chanyuan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9ff442db9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9ff442db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trinh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9ff442db9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9ff442db9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trinh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9ff442db9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9ff442db9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trinh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9ff442db9_7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9ff442db9_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trinh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767e8fa9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767e8fa9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9ff442db9_2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9ff442db9_2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Trinh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9ff442db9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9ff442db9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9ff442db9_9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9ff442db9_9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9ff442db9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9ff442db9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YenTzu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767e8fa9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767e8fa9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767e8fa9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767e8fa9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9ff442db9_2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9ff442db9_2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Trinh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ff442db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ff442db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Trinh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9ff442db9_3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9ff442db9_3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Trinh  5-12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9ff442db9_3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9ff442db9_3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TRinh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9ff442db9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9ff442db9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9ff442db9_3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9ff442db9_3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trinh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jpg"/><Relationship Id="rId4" Type="http://schemas.openxmlformats.org/officeDocument/2006/relationships/image" Target="../media/image1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311708" y="60922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612 Final Group Project Presentation 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710900" y="2661825"/>
            <a:ext cx="8433000" cy="24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Instructor: Lan Wang 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Presented by: Chanyuan Wen, Jingxian Chen, 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Pooja Bhansali, Trinh Ba Nguyen, YenTzu Chen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5640775" y="216525"/>
            <a:ext cx="3225300" cy="46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3.2: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Organize the data</a:t>
            </a:r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50" y="216525"/>
            <a:ext cx="4914525" cy="395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50" y="4168225"/>
            <a:ext cx="4914524" cy="7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"/>
          <p:cNvPicPr preferRelativeResize="0"/>
          <p:nvPr/>
        </p:nvPicPr>
        <p:blipFill rotWithShape="1">
          <a:blip r:embed="rId3">
            <a:alphaModFix/>
          </a:blip>
          <a:srcRect b="0" l="635" r="0" t="10793"/>
          <a:stretch/>
        </p:blipFill>
        <p:spPr>
          <a:xfrm>
            <a:off x="193725" y="204200"/>
            <a:ext cx="6112076" cy="471044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>
            <p:ph type="title"/>
          </p:nvPr>
        </p:nvSpPr>
        <p:spPr>
          <a:xfrm>
            <a:off x="6305800" y="204200"/>
            <a:ext cx="2598900" cy="47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Step 4: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Show the sample data with pandas </a:t>
            </a:r>
            <a:r>
              <a:rPr lang="en" sz="2800"/>
              <a:t>dataframe</a:t>
            </a:r>
            <a:endParaRPr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/>
          <p:nvPr/>
        </p:nvSpPr>
        <p:spPr>
          <a:xfrm>
            <a:off x="375" y="10350"/>
            <a:ext cx="3132600" cy="5143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 txBox="1"/>
          <p:nvPr>
            <p:ph type="title"/>
          </p:nvPr>
        </p:nvSpPr>
        <p:spPr>
          <a:xfrm>
            <a:off x="52125" y="2250900"/>
            <a:ext cx="3029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Data Analyzing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575" y="1150759"/>
            <a:ext cx="3132599" cy="2862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50" y="687250"/>
            <a:ext cx="7601898" cy="42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 txBox="1"/>
          <p:nvPr/>
        </p:nvSpPr>
        <p:spPr>
          <a:xfrm>
            <a:off x="2850600" y="193725"/>
            <a:ext cx="3442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Raw </a:t>
            </a: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Collected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25" y="442125"/>
            <a:ext cx="8189948" cy="43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25" y="275225"/>
            <a:ext cx="8618949" cy="19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/>
        </p:nvSpPr>
        <p:spPr>
          <a:xfrm>
            <a:off x="262425" y="2143500"/>
            <a:ext cx="8619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Data Scientist</a:t>
            </a:r>
            <a:r>
              <a:rPr lang="en" sz="2000"/>
              <a:t> is the highest title from our site with frequency of different titles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most employees are from </a:t>
            </a:r>
            <a:r>
              <a:rPr b="1" lang="en" sz="2000"/>
              <a:t>San </a:t>
            </a:r>
            <a:r>
              <a:rPr b="1" lang="en" sz="2000"/>
              <a:t>Francisco</a:t>
            </a:r>
            <a:r>
              <a:rPr b="1" lang="en" sz="2000"/>
              <a:t>, CA</a:t>
            </a:r>
            <a:r>
              <a:rPr lang="en" sz="2000"/>
              <a:t>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most common skills most of employees have </a:t>
            </a:r>
            <a:r>
              <a:rPr b="1" lang="en" sz="2000"/>
              <a:t>R, Python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Salary period of employee is </a:t>
            </a:r>
            <a:r>
              <a:rPr b="1" lang="en" sz="2000"/>
              <a:t>Annually.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Most Common Company Industry where employees are from </a:t>
            </a:r>
            <a:r>
              <a:rPr b="1" lang="en" sz="2000"/>
              <a:t>Computer Hardware and software.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Top Company Size is </a:t>
            </a:r>
            <a:r>
              <a:rPr b="1" lang="en" sz="2000"/>
              <a:t>10000+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most common area for employees is </a:t>
            </a:r>
            <a:r>
              <a:rPr b="1" lang="en" sz="2000"/>
              <a:t>IT.</a:t>
            </a:r>
            <a:endParaRPr b="1"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50" y="341650"/>
            <a:ext cx="8490850" cy="458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/>
          <p:nvPr/>
        </p:nvSpPr>
        <p:spPr>
          <a:xfrm>
            <a:off x="371800" y="1587625"/>
            <a:ext cx="1821600" cy="25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From our data sets most of the employees are Data Scientist and few employees are from Data Analytics.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2773350" y="1483975"/>
            <a:ext cx="4722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210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3959050" y="3111800"/>
            <a:ext cx="472200" cy="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3964150" y="2723100"/>
            <a:ext cx="4620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48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5195000" y="2984400"/>
            <a:ext cx="3918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24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6471200" y="3061550"/>
            <a:ext cx="3918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18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50" y="241150"/>
            <a:ext cx="8450677" cy="474994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 txBox="1"/>
          <p:nvPr/>
        </p:nvSpPr>
        <p:spPr>
          <a:xfrm>
            <a:off x="6963525" y="3526975"/>
            <a:ext cx="1748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Dark Blue color 0.50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have a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strong/high correlation matrix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75" y="513100"/>
            <a:ext cx="5533549" cy="411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/>
        </p:nvSpPr>
        <p:spPr>
          <a:xfrm>
            <a:off x="5575925" y="968075"/>
            <a:ext cx="3203100" cy="29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Senior Data Scientist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have high salary expectation.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Data Engineer and Data Scientist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both have equal salary expectation.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Data Analytics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have around $120000 salary expectation.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025" y="256438"/>
            <a:ext cx="5102902" cy="463062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 txBox="1"/>
          <p:nvPr/>
        </p:nvSpPr>
        <p:spPr>
          <a:xfrm>
            <a:off x="231100" y="1406750"/>
            <a:ext cx="3979200" cy="28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Data Scientist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have a higher rating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3.75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Data Analytic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 have a rating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3.70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Senior Data Scientist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have a rating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3.65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Data Engineer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have a rating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3.60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341650" y="311500"/>
            <a:ext cx="33360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TITLE VS RATING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/>
          <p:nvPr/>
        </p:nvSpPr>
        <p:spPr>
          <a:xfrm>
            <a:off x="375" y="10350"/>
            <a:ext cx="3132600" cy="5143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"/>
          <p:cNvSpPr txBox="1"/>
          <p:nvPr>
            <p:ph type="title"/>
          </p:nvPr>
        </p:nvSpPr>
        <p:spPr>
          <a:xfrm>
            <a:off x="586275" y="2152200"/>
            <a:ext cx="196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</a:rPr>
              <a:t>Agenda</a:t>
            </a:r>
            <a:endParaRPr b="1" sz="3600">
              <a:solidFill>
                <a:srgbClr val="000000"/>
              </a:solidFill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4572000" y="615259"/>
            <a:ext cx="3691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Raw Data Cleaning</a:t>
            </a:r>
            <a:endParaRPr sz="2400"/>
          </a:p>
        </p:txBody>
      </p:sp>
      <p:sp>
        <p:nvSpPr>
          <p:cNvPr id="137" name="Google Shape;137;p14"/>
          <p:cNvSpPr txBox="1"/>
          <p:nvPr/>
        </p:nvSpPr>
        <p:spPr>
          <a:xfrm>
            <a:off x="4572000" y="1694602"/>
            <a:ext cx="440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Analyzing (6 questions)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38" name="Google Shape;138;p14"/>
          <p:cNvSpPr txBox="1"/>
          <p:nvPr/>
        </p:nvSpPr>
        <p:spPr>
          <a:xfrm>
            <a:off x="4572000" y="3928750"/>
            <a:ext cx="4017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Suggestions</a:t>
            </a:r>
            <a:endParaRPr sz="2400"/>
          </a:p>
        </p:txBody>
      </p:sp>
      <p:sp>
        <p:nvSpPr>
          <p:cNvPr id="139" name="Google Shape;139;p14"/>
          <p:cNvSpPr/>
          <p:nvPr/>
        </p:nvSpPr>
        <p:spPr>
          <a:xfrm>
            <a:off x="3418138" y="475650"/>
            <a:ext cx="939900" cy="831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</a:t>
            </a:r>
            <a:endParaRPr sz="3000"/>
          </a:p>
        </p:txBody>
      </p:sp>
      <p:sp>
        <p:nvSpPr>
          <p:cNvPr id="140" name="Google Shape;140;p14"/>
          <p:cNvSpPr/>
          <p:nvPr/>
        </p:nvSpPr>
        <p:spPr>
          <a:xfrm>
            <a:off x="3418138" y="1580138"/>
            <a:ext cx="939900" cy="831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2</a:t>
            </a:r>
            <a:endParaRPr sz="3000"/>
          </a:p>
        </p:txBody>
      </p:sp>
      <p:sp>
        <p:nvSpPr>
          <p:cNvPr id="141" name="Google Shape;141;p14"/>
          <p:cNvSpPr txBox="1"/>
          <p:nvPr/>
        </p:nvSpPr>
        <p:spPr>
          <a:xfrm>
            <a:off x="4572000" y="2814593"/>
            <a:ext cx="43485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Conclusions</a:t>
            </a:r>
            <a:endParaRPr sz="2400"/>
          </a:p>
        </p:txBody>
      </p:sp>
      <p:sp>
        <p:nvSpPr>
          <p:cNvPr id="142" name="Google Shape;142;p14"/>
          <p:cNvSpPr/>
          <p:nvPr/>
        </p:nvSpPr>
        <p:spPr>
          <a:xfrm>
            <a:off x="3418138" y="2684638"/>
            <a:ext cx="939900" cy="831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</a:t>
            </a:r>
            <a:endParaRPr sz="3000"/>
          </a:p>
        </p:txBody>
      </p:sp>
      <p:sp>
        <p:nvSpPr>
          <p:cNvPr id="143" name="Google Shape;143;p14"/>
          <p:cNvSpPr/>
          <p:nvPr/>
        </p:nvSpPr>
        <p:spPr>
          <a:xfrm>
            <a:off x="3418138" y="3789150"/>
            <a:ext cx="939900" cy="8316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4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619725" y="189200"/>
            <a:ext cx="80682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Salary in CA, NY, &amp; Other Cities </a:t>
            </a: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50" y="793525"/>
            <a:ext cx="4545075" cy="39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950" y="694275"/>
            <a:ext cx="3609975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2"/>
          <p:cNvSpPr txBox="1"/>
          <p:nvPr/>
        </p:nvSpPr>
        <p:spPr>
          <a:xfrm>
            <a:off x="4650375" y="3795250"/>
            <a:ext cx="43062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California has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LOWEST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expected salary (&lt;100k) for Data Scientist than NY &amp; other cities in US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California has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HIGHEST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expected salary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(&gt;150K) 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for Data Scientist than NY &amp; other cities in US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331500" y="274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size distribution</a:t>
            </a:r>
            <a:endParaRPr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89" y="1228712"/>
            <a:ext cx="7843762" cy="37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/>
        </p:nvSpPr>
        <p:spPr>
          <a:xfrm>
            <a:off x="4248125" y="2334275"/>
            <a:ext cx="42234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Massive companies hold the largest proportion of all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428875" y="452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Size VS. Salary Expectation</a:t>
            </a:r>
            <a:endParaRPr/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02" y="1407225"/>
            <a:ext cx="5826902" cy="30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450" y="1226625"/>
            <a:ext cx="3142950" cy="349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819150" y="2880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vs. Salary Expectation</a:t>
            </a:r>
            <a:endParaRPr/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25" y="921125"/>
            <a:ext cx="6184649" cy="40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950" y="864225"/>
            <a:ext cx="2320951" cy="37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5452275" y="223400"/>
            <a:ext cx="35445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Industry VS. Salary Gap</a:t>
            </a:r>
            <a:endParaRPr sz="2400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25" y="223389"/>
            <a:ext cx="4962299" cy="358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25" y="3804825"/>
            <a:ext cx="4836899" cy="12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0925" y="684175"/>
            <a:ext cx="3498451" cy="40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Rating vs. Salary</a:t>
            </a:r>
            <a:endParaRPr/>
          </a:p>
        </p:txBody>
      </p:sp>
      <p:sp>
        <p:nvSpPr>
          <p:cNvPr id="297" name="Google Shape;297;p37"/>
          <p:cNvSpPr txBox="1"/>
          <p:nvPr>
            <p:ph idx="1" type="body"/>
          </p:nvPr>
        </p:nvSpPr>
        <p:spPr>
          <a:xfrm>
            <a:off x="819150" y="1715125"/>
            <a:ext cx="3753000" cy="27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7"/>
          <p:cNvSpPr txBox="1"/>
          <p:nvPr>
            <p:ph idx="2" type="body"/>
          </p:nvPr>
        </p:nvSpPr>
        <p:spPr>
          <a:xfrm>
            <a:off x="4638675" y="1800200"/>
            <a:ext cx="3753000" cy="26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00" y="1715125"/>
            <a:ext cx="3375400" cy="27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125" y="1715130"/>
            <a:ext cx="3375400" cy="2723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>
            <p:ph type="title"/>
          </p:nvPr>
        </p:nvSpPr>
        <p:spPr>
          <a:xfrm>
            <a:off x="643200" y="301425"/>
            <a:ext cx="75057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of Min Salary on Rating</a:t>
            </a:r>
            <a:endParaRPr/>
          </a:p>
        </p:txBody>
      </p:sp>
      <p:pic>
        <p:nvPicPr>
          <p:cNvPr id="306" name="Google Shape;3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927" y="1467300"/>
            <a:ext cx="4393006" cy="29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00" y="1064525"/>
            <a:ext cx="3261951" cy="337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title"/>
          </p:nvPr>
        </p:nvSpPr>
        <p:spPr>
          <a:xfrm>
            <a:off x="698375" y="306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of Max Salary on Rating</a:t>
            </a:r>
            <a:endParaRPr/>
          </a:p>
        </p:txBody>
      </p:sp>
      <p:pic>
        <p:nvPicPr>
          <p:cNvPr id="313" name="Google Shape;3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225" y="1404550"/>
            <a:ext cx="4485775" cy="30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75" y="1013625"/>
            <a:ext cx="3292126" cy="34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title"/>
          </p:nvPr>
        </p:nvSpPr>
        <p:spPr>
          <a:xfrm>
            <a:off x="352550" y="292175"/>
            <a:ext cx="75057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Results: </a:t>
            </a:r>
            <a:endParaRPr/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50" y="1716725"/>
            <a:ext cx="4320151" cy="320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16725"/>
            <a:ext cx="4356900" cy="320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0"/>
          <p:cNvSpPr txBox="1"/>
          <p:nvPr/>
        </p:nvSpPr>
        <p:spPr>
          <a:xfrm>
            <a:off x="280025" y="1042300"/>
            <a:ext cx="41604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Min Salary on Rating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4670250" y="1042288"/>
            <a:ext cx="41604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Max Salary on Rating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title"/>
          </p:nvPr>
        </p:nvSpPr>
        <p:spPr>
          <a:xfrm>
            <a:off x="522450" y="642575"/>
            <a:ext cx="37029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Empirical results:</a:t>
            </a:r>
            <a:endParaRPr/>
          </a:p>
        </p:txBody>
      </p:sp>
      <p:sp>
        <p:nvSpPr>
          <p:cNvPr id="329" name="Google Shape;329;p41"/>
          <p:cNvSpPr txBox="1"/>
          <p:nvPr>
            <p:ph idx="2" type="body"/>
          </p:nvPr>
        </p:nvSpPr>
        <p:spPr>
          <a:xfrm>
            <a:off x="522450" y="1255375"/>
            <a:ext cx="8217900" cy="3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Salary Expectation that an employee can earn from a particular company appears to be positively correlated to the rating of the company. </a:t>
            </a:r>
            <a:endParaRPr sz="20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P_values in both regressions are relatively small which indicates the rating variable is statistically significant in explaining the salary of a company.</a:t>
            </a:r>
            <a:endParaRPr sz="20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relationship between the expected salary and rating of a company is strong and bi-directional.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240525" y="255825"/>
            <a:ext cx="86739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entry URL to get to the below page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50" y="792222"/>
            <a:ext cx="8673902" cy="4030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/>
          <p:nvPr>
            <p:ph type="title"/>
          </p:nvPr>
        </p:nvSpPr>
        <p:spPr>
          <a:xfrm>
            <a:off x="1995700" y="265500"/>
            <a:ext cx="11826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</a:t>
            </a:r>
            <a:endParaRPr/>
          </a:p>
        </p:txBody>
      </p:sp>
      <p:pic>
        <p:nvPicPr>
          <p:cNvPr id="335" name="Google Shape;3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75325"/>
            <a:ext cx="4616699" cy="354963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2"/>
          <p:cNvSpPr txBox="1"/>
          <p:nvPr/>
        </p:nvSpPr>
        <p:spPr>
          <a:xfrm>
            <a:off x="252400" y="4298500"/>
            <a:ext cx="46692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most commonly used Programming language is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8475" y="194550"/>
            <a:ext cx="3883126" cy="474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>
            <p:ph type="title"/>
          </p:nvPr>
        </p:nvSpPr>
        <p:spPr>
          <a:xfrm>
            <a:off x="1718275" y="536225"/>
            <a:ext cx="5939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Skills for Data Scientists </a:t>
            </a:r>
            <a:endParaRPr/>
          </a:p>
        </p:txBody>
      </p:sp>
      <p:pic>
        <p:nvPicPr>
          <p:cNvPr id="343" name="Google Shape;3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925" y="1354725"/>
            <a:ext cx="3793025" cy="33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3"/>
          <p:cNvPicPr preferRelativeResize="0"/>
          <p:nvPr/>
        </p:nvPicPr>
        <p:blipFill rotWithShape="1">
          <a:blip r:embed="rId4">
            <a:alphaModFix/>
          </a:blip>
          <a:srcRect b="0" l="0" r="1768" t="1642"/>
          <a:stretch/>
        </p:blipFill>
        <p:spPr>
          <a:xfrm>
            <a:off x="229375" y="1229050"/>
            <a:ext cx="4881551" cy="298857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3"/>
          <p:cNvSpPr txBox="1"/>
          <p:nvPr/>
        </p:nvSpPr>
        <p:spPr>
          <a:xfrm>
            <a:off x="242075" y="4226200"/>
            <a:ext cx="48816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These programming skills are more popular for data scientists.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/>
          <p:nvPr/>
        </p:nvSpPr>
        <p:spPr>
          <a:xfrm>
            <a:off x="375" y="10350"/>
            <a:ext cx="3132600" cy="51435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4"/>
          <p:cNvSpPr txBox="1"/>
          <p:nvPr>
            <p:ph type="title"/>
          </p:nvPr>
        </p:nvSpPr>
        <p:spPr>
          <a:xfrm>
            <a:off x="438730" y="2245800"/>
            <a:ext cx="23139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Conclusion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3867625" y="484600"/>
            <a:ext cx="4447500" cy="1024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From our Datasets, most of the Employees are Data Scientists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Senior Data Scientist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have high salary expectation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Data Scientists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have a higher rating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3.75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4"/>
          <p:cNvSpPr txBox="1"/>
          <p:nvPr/>
        </p:nvSpPr>
        <p:spPr>
          <a:xfrm>
            <a:off x="3867625" y="1657247"/>
            <a:ext cx="4447500" cy="1044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most commonly used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Programming language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Python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California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has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HIGHEST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expected salary (&gt;150K)  for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Data Scientist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than NY &amp; other cities in US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4"/>
          <p:cNvSpPr txBox="1"/>
          <p:nvPr/>
        </p:nvSpPr>
        <p:spPr>
          <a:xfrm>
            <a:off x="4795025" y="4753200"/>
            <a:ext cx="7337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4"/>
          <p:cNvSpPr txBox="1"/>
          <p:nvPr/>
        </p:nvSpPr>
        <p:spPr>
          <a:xfrm>
            <a:off x="3867625" y="2850600"/>
            <a:ext cx="4447500" cy="8559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Company size is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neither positively nor negatively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correlated with Salary Expectation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IT industry has the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highest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salary expectation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4"/>
          <p:cNvSpPr txBox="1"/>
          <p:nvPr/>
        </p:nvSpPr>
        <p:spPr>
          <a:xfrm>
            <a:off x="3886975" y="3897300"/>
            <a:ext cx="4408800" cy="855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There is a significant and bi-directional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positive correlation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between the expected salary and the company rating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/>
          <p:nvPr/>
        </p:nvSpPr>
        <p:spPr>
          <a:xfrm>
            <a:off x="0" y="0"/>
            <a:ext cx="3132600" cy="51435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5"/>
          <p:cNvSpPr txBox="1"/>
          <p:nvPr/>
        </p:nvSpPr>
        <p:spPr>
          <a:xfrm>
            <a:off x="280500" y="2228550"/>
            <a:ext cx="25716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alibri"/>
                <a:ea typeface="Calibri"/>
                <a:cs typeface="Calibri"/>
                <a:sym typeface="Calibri"/>
              </a:rPr>
              <a:t>Suggestions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5"/>
          <p:cNvSpPr txBox="1"/>
          <p:nvPr/>
        </p:nvSpPr>
        <p:spPr>
          <a:xfrm>
            <a:off x="3451275" y="1022250"/>
            <a:ext cx="5173200" cy="3099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Look for a place with strong data science teams, to get good mentorship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 science is a huge field — you’ll never stop learning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Stay in California (Bay Area) for higher paying jobs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IT industry is your best choice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Don’t enter start-ups with 1-50 staff to avoid being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underpaid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Aim for higher rating companies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Master Python &amp; R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6"/>
          <p:cNvSpPr txBox="1"/>
          <p:nvPr/>
        </p:nvSpPr>
        <p:spPr>
          <a:xfrm>
            <a:off x="1856625" y="1147375"/>
            <a:ext cx="4657200" cy="26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Thank You!</a:t>
            </a:r>
            <a:r>
              <a:rPr b="1" lang="en" sz="60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6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Q&amp;A </a:t>
            </a:r>
            <a:endParaRPr b="1" sz="6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96075" y="262225"/>
            <a:ext cx="1950600" cy="29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Data </a:t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175" y="182050"/>
            <a:ext cx="6659300" cy="473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7"/>
          <p:cNvPicPr preferRelativeResize="0"/>
          <p:nvPr/>
        </p:nvPicPr>
        <p:blipFill rotWithShape="1">
          <a:blip r:embed="rId3">
            <a:alphaModFix/>
          </a:blip>
          <a:srcRect b="0" l="2278" r="2374" t="0"/>
          <a:stretch/>
        </p:blipFill>
        <p:spPr>
          <a:xfrm>
            <a:off x="213075" y="220100"/>
            <a:ext cx="6140224" cy="4703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/>
        </p:nvSpPr>
        <p:spPr>
          <a:xfrm>
            <a:off x="6353300" y="220100"/>
            <a:ext cx="2512800" cy="463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1: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 required libraries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set up handle functions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25" y="249650"/>
            <a:ext cx="6234925" cy="46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>
            <p:ph type="title"/>
          </p:nvPr>
        </p:nvSpPr>
        <p:spPr>
          <a:xfrm>
            <a:off x="6472050" y="249650"/>
            <a:ext cx="2539200" cy="42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Step 2.1: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Collect job ID list</a:t>
            </a:r>
            <a:r>
              <a:rPr lang="en" sz="2800"/>
              <a:t> which allows us to request the job detail 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75" y="220075"/>
            <a:ext cx="5458899" cy="467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>
            <p:ph type="title"/>
          </p:nvPr>
        </p:nvSpPr>
        <p:spPr>
          <a:xfrm>
            <a:off x="5686375" y="220075"/>
            <a:ext cx="3231900" cy="44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2.2: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 more job IDs by extending searching pages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/>
          <p:nvPr/>
        </p:nvSpPr>
        <p:spPr>
          <a:xfrm>
            <a:off x="375" y="10350"/>
            <a:ext cx="3132600" cy="5143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"/>
          <p:cNvSpPr txBox="1"/>
          <p:nvPr>
            <p:ph type="title"/>
          </p:nvPr>
        </p:nvSpPr>
        <p:spPr>
          <a:xfrm>
            <a:off x="472630" y="2046600"/>
            <a:ext cx="2246100" cy="10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Raw Data Cleaning 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3519625" y="1509425"/>
            <a:ext cx="4901700" cy="599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Scraping Data from Glassdoor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3519625" y="2758500"/>
            <a:ext cx="4901700" cy="996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Calibri"/>
                <a:ea typeface="Calibri"/>
                <a:cs typeface="Calibri"/>
                <a:sym typeface="Calibri"/>
              </a:rPr>
              <a:t>Delete or modify incomplete or inaccurate parts of the data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50" y="206350"/>
            <a:ext cx="6965511" cy="46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>
            <p:ph type="title"/>
          </p:nvPr>
        </p:nvSpPr>
        <p:spPr>
          <a:xfrm>
            <a:off x="6377050" y="206350"/>
            <a:ext cx="2552700" cy="47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3.1: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job detail by skills and pull data into JSON format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